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5"/>
  </p:notesMasterIdLst>
  <p:sldIdLst>
    <p:sldId id="256" r:id="rId2"/>
    <p:sldId id="860" r:id="rId3"/>
    <p:sldId id="921" r:id="rId4"/>
    <p:sldId id="821" r:id="rId5"/>
    <p:sldId id="980" r:id="rId6"/>
    <p:sldId id="981" r:id="rId7"/>
    <p:sldId id="461" r:id="rId8"/>
    <p:sldId id="402" r:id="rId9"/>
    <p:sldId id="395" r:id="rId10"/>
    <p:sldId id="928" r:id="rId11"/>
    <p:sldId id="272" r:id="rId12"/>
    <p:sldId id="929" r:id="rId13"/>
    <p:sldId id="949" r:id="rId14"/>
    <p:sldId id="930" r:id="rId15"/>
    <p:sldId id="438" r:id="rId16"/>
    <p:sldId id="463" r:id="rId17"/>
    <p:sldId id="453" r:id="rId18"/>
    <p:sldId id="290" r:id="rId19"/>
    <p:sldId id="920" r:id="rId20"/>
    <p:sldId id="931" r:id="rId21"/>
    <p:sldId id="932" r:id="rId22"/>
    <p:sldId id="933" r:id="rId23"/>
    <p:sldId id="934" r:id="rId24"/>
    <p:sldId id="445" r:id="rId25"/>
    <p:sldId id="478" r:id="rId26"/>
    <p:sldId id="446" r:id="rId27"/>
    <p:sldId id="935" r:id="rId28"/>
    <p:sldId id="936" r:id="rId29"/>
    <p:sldId id="939" r:id="rId30"/>
    <p:sldId id="923" r:id="rId31"/>
    <p:sldId id="937" r:id="rId32"/>
    <p:sldId id="938" r:id="rId33"/>
    <p:sldId id="978" r:id="rId34"/>
    <p:sldId id="979" r:id="rId35"/>
    <p:sldId id="479" r:id="rId36"/>
    <p:sldId id="977" r:id="rId37"/>
    <p:sldId id="460" r:id="rId38"/>
    <p:sldId id="464" r:id="rId39"/>
    <p:sldId id="469" r:id="rId40"/>
    <p:sldId id="468" r:id="rId41"/>
    <p:sldId id="466" r:id="rId42"/>
    <p:sldId id="467" r:id="rId43"/>
    <p:sldId id="940" r:id="rId44"/>
    <p:sldId id="941" r:id="rId45"/>
    <p:sldId id="942" r:id="rId46"/>
    <p:sldId id="943" r:id="rId47"/>
    <p:sldId id="945" r:id="rId48"/>
    <p:sldId id="471" r:id="rId49"/>
    <p:sldId id="947" r:id="rId50"/>
    <p:sldId id="946" r:id="rId51"/>
    <p:sldId id="948" r:id="rId52"/>
    <p:sldId id="472" r:id="rId53"/>
    <p:sldId id="922" r:id="rId5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921"/>
            <p14:sldId id="821"/>
            <p14:sldId id="980"/>
            <p14:sldId id="981"/>
            <p14:sldId id="461"/>
            <p14:sldId id="402"/>
            <p14:sldId id="395"/>
            <p14:sldId id="928"/>
            <p14:sldId id="272"/>
            <p14:sldId id="929"/>
            <p14:sldId id="949"/>
            <p14:sldId id="930"/>
            <p14:sldId id="438"/>
            <p14:sldId id="463"/>
            <p14:sldId id="453"/>
            <p14:sldId id="290"/>
            <p14:sldId id="920"/>
            <p14:sldId id="931"/>
            <p14:sldId id="932"/>
            <p14:sldId id="933"/>
            <p14:sldId id="934"/>
            <p14:sldId id="445"/>
            <p14:sldId id="478"/>
            <p14:sldId id="446"/>
            <p14:sldId id="935"/>
            <p14:sldId id="936"/>
            <p14:sldId id="939"/>
            <p14:sldId id="923"/>
            <p14:sldId id="937"/>
            <p14:sldId id="938"/>
            <p14:sldId id="978"/>
            <p14:sldId id="979"/>
            <p14:sldId id="479"/>
            <p14:sldId id="977"/>
            <p14:sldId id="460"/>
            <p14:sldId id="464"/>
            <p14:sldId id="469"/>
            <p14:sldId id="468"/>
            <p14:sldId id="466"/>
            <p14:sldId id="467"/>
            <p14:sldId id="940"/>
            <p14:sldId id="941"/>
            <p14:sldId id="942"/>
            <p14:sldId id="943"/>
            <p14:sldId id="945"/>
            <p14:sldId id="471"/>
            <p14:sldId id="947"/>
            <p14:sldId id="946"/>
            <p14:sldId id="948"/>
            <p14:sldId id="47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1778B8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59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748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6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26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7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20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11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57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7533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287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17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694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ewstack.io/spring-rod-johnson-enterprise-jav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Concept</a:t>
            </a:r>
            <a:r>
              <a:rPr lang="de-DE" sz="1400" spc="80" dirty="0">
                <a:solidFill>
                  <a:srgbClr val="D4EBE9"/>
                </a:solidFill>
              </a:rPr>
              <a:t> People Hamburg |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/oose-react-2019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10052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21919" y="2479339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72161" y="3211725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44883" y="270913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 einbinden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&lt;App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6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1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Hooks: </a:t>
            </a:r>
            <a:r>
              <a:rPr lang="de-DE" sz="2000" b="0" dirty="0">
                <a:solidFill>
                  <a:srgbClr val="36544F"/>
                </a:solidFill>
              </a:rPr>
              <a:t>Neue React API seit Anfang 2019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Zugriff auf Zustand, Lebenszyklus etc. aus Funktionskomponenten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Hooks sind reguläre Funktionen, aber...</a:t>
            </a:r>
          </a:p>
          <a:p>
            <a:pPr lvl="1"/>
            <a:r>
              <a:rPr lang="de-DE" sz="2000" b="1" dirty="0"/>
              <a:t>nur in </a:t>
            </a:r>
            <a:r>
              <a:rPr lang="de-DE" sz="2000" dirty="0"/>
              <a:t>Funktionskomponenten (oder anderen Hooks) erlaubt</a:t>
            </a:r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auf Top-Level-</a:t>
            </a:r>
            <a:r>
              <a:rPr lang="de-DE" sz="2000" dirty="0"/>
              <a:t>Ebene stehen (nicht in Schleife, </a:t>
            </a:r>
            <a:r>
              <a:rPr lang="de-DE" sz="2000" dirty="0" err="1"/>
              <a:t>if</a:t>
            </a:r>
            <a:r>
              <a:rPr lang="de-DE" sz="2000" dirty="0"/>
              <a:t>, ...)</a:t>
            </a:r>
            <a:endParaRPr lang="de-DE" sz="2000" b="0" dirty="0"/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mit "</a:t>
            </a:r>
            <a:r>
              <a:rPr lang="de-DE" sz="2000" b="0" dirty="0" err="1"/>
              <a:t>use</a:t>
            </a:r>
            <a:r>
              <a:rPr lang="de-DE" sz="2000" b="0" dirty="0"/>
              <a:t>" benannt </a:t>
            </a:r>
            <a:r>
              <a:rPr lang="de-DE" sz="2000" dirty="0"/>
              <a:t>werden</a:t>
            </a:r>
            <a:endParaRPr lang="de-DE" sz="2000" b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008B6CC-DB1E-3E48-A416-DC437B169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16" y="3835926"/>
            <a:ext cx="6625167" cy="237420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B49D745-FE76-1D40-9CAB-A5ED2D559FD6}"/>
              </a:ext>
            </a:extLst>
          </p:cNvPr>
          <p:cNvSpPr/>
          <p:nvPr/>
        </p:nvSpPr>
        <p:spPr>
          <a:xfrm>
            <a:off x="4423834" y="6210133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twitter.com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markdalgleish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status</a:t>
            </a:r>
            <a:r>
              <a:rPr lang="de-DE" sz="1100" dirty="0">
                <a:solidFill>
                  <a:srgbClr val="1778B8"/>
                </a:solidFill>
              </a:rPr>
              <a:t>/1198536711233359873</a:t>
            </a:r>
          </a:p>
        </p:txBody>
      </p:sp>
    </p:spTree>
    <p:extLst>
      <p:ext uri="{BB962C8B-B14F-4D97-AF65-F5344CB8AC3E}">
        <p14:creationId xmlns:p14="http://schemas.microsoft.com/office/powerpoint/2010/main" val="247776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3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(State in React)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kein zwei-Wege-</a:t>
            </a:r>
            <a:r>
              <a:rPr lang="de-DE" sz="2000" b="0" dirty="0" err="1">
                <a:solidFill>
                  <a:srgbClr val="36544F"/>
                </a:solidFill>
              </a:rPr>
              <a:t>Databinding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1578920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Uni </a:t>
            </a:r>
            <a:r>
              <a:rPr lang="de-DE" dirty="0" err="1"/>
              <a:t>directional</a:t>
            </a:r>
            <a:r>
              <a:rPr lang="de-DE" dirty="0"/>
              <a:t> </a:t>
            </a:r>
            <a:r>
              <a:rPr lang="de-DE" dirty="0" err="1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. . 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</a:p>
        </p:txBody>
      </p:sp>
    </p:spTree>
    <p:extLst>
      <p:ext uri="{BB962C8B-B14F-4D97-AF65-F5344CB8AC3E}">
        <p14:creationId xmlns:p14="http://schemas.microsoft.com/office/powerpoint/2010/main" val="1598862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Seiteneffekt registrieren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</a:t>
            </a:r>
            <a:r>
              <a:rPr lang="mr-IN" sz="1463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response.json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())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4.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Liste mit Grüßen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86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!(phrase &amp;&amp; name);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91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"UI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GreetingDetail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Input-Komponente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4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👆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Rendering hat doppelte Bedeutung!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AF8CB-BD64-974E-BE9C-921284F5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8769"/>
            <a:ext cx="914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4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7E0E3-E495-D048-8498-FDCC6AD3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Komponente zur Anwendung</a:t>
            </a:r>
          </a:p>
        </p:txBody>
      </p:sp>
    </p:spTree>
    <p:extLst>
      <p:ext uri="{BB962C8B-B14F-4D97-AF65-F5344CB8AC3E}">
        <p14:creationId xmlns:p14="http://schemas.microsoft.com/office/powerpoint/2010/main" val="236410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Komponenten werden in Hierarchien aggregiert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9B3FA-C868-9540-BED5-AFB075B7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57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D288DF-BA3F-294A-B4CA-772B0CB5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Unterkomponente kann Daten per Callback nach oben kommunizieren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7B7C09-D5DA-964B-88D7-048FA1C6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1" y="2074334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9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() =&gt; 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600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5297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phrase,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name,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... &lt;</a:t>
            </a:r>
            <a:r>
              <a:rPr lang="en-US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501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Routing und </a:t>
            </a:r>
            <a:r>
              <a:rPr lang="de-DE" dirty="0" err="1"/>
              <a:t>Deep</a:t>
            </a:r>
            <a:r>
              <a:rPr lang="de-DE" dirty="0"/>
              <a:t> Links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hat keinen eigenen Router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="/"&gt;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Testen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905425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initialPhrase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33916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</a:t>
            </a:r>
            <a:r>
              <a:rPr lang="de-DE" dirty="0" err="1"/>
              <a:t>StateManagement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State Management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Extern: Zustand wandert aus den UI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0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36"/>
          <a:stretch/>
        </p:blipFill>
        <p:spPr>
          <a:xfrm>
            <a:off x="1895094" y="1130808"/>
            <a:ext cx="6591300" cy="15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RENDER ZYKLUS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09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-basierte </a:t>
            </a:r>
            <a:r>
              <a:rPr lang="de-DE" dirty="0" err="1"/>
              <a:t>React</a:t>
            </a:r>
            <a:r>
              <a:rPr lang="de-DE" dirty="0"/>
              <a:t>-Anwendung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Architektur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2" y="929066"/>
            <a:ext cx="9294264" cy="57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47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Zugriff auf globalen Zustand mit </a:t>
            </a:r>
            <a:r>
              <a:rPr lang="de-DE" dirty="0" err="1"/>
              <a:t>useSelector</a:t>
            </a:r>
            <a:r>
              <a:rPr lang="de-DE" dirty="0"/>
              <a:t>-Hook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412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4931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state.greetings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30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3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state.greetings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"Action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Creator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(mit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Thunk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Middleware)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loadGreetings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(...).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de-DE" sz="1463" b="1" dirty="0">
                <a:solidFill>
                  <a:srgbClr val="B04432"/>
                </a:solidFill>
                <a:latin typeface="Source Code Pro" charset="0"/>
                <a:ea typeface="Source Code Pro" charset="0"/>
                <a:cs typeface="Source Code Pro" charset="0"/>
              </a:rPr>
              <a:t>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"SET_GREETINGS", </a:t>
            </a:r>
            <a:r>
              <a:rPr lang="de-DE" sz="1463" b="1" dirty="0" err="1">
                <a:solidFill>
                  <a:srgbClr val="B04432"/>
                </a:solidFill>
                <a:latin typeface="Source Code Pro" charset="0"/>
                <a:ea typeface="Source Code Pro" charset="0"/>
              </a:rPr>
              <a:t>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64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Reducer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95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[],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"SET_GREETINGS":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"CLEAR":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[];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21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>
                <a:ea typeface="Montserrat" charset="0"/>
                <a:cs typeface="Montserrat" charset="0"/>
              </a:rPr>
              <a:t>TypeScript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77748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</p:spTree>
    <p:extLst>
      <p:ext uri="{BB962C8B-B14F-4D97-AF65-F5344CB8AC3E}">
        <p14:creationId xmlns:p14="http://schemas.microsoft.com/office/powerpoint/2010/main" val="293909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99034" y="627749"/>
            <a:ext cx="730793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probably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makes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twice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that’s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conservative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estimate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(...)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terms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important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possibly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." 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-- </a:t>
            </a:r>
            <a:r>
              <a:rPr lang="de-DE" sz="2000" dirty="0">
                <a:solidFill>
                  <a:srgbClr val="41719C"/>
                </a:solidFill>
                <a:latin typeface="Source Sans Pro" panose="020B0503030403020204" pitchFamily="34" charset="77"/>
              </a:rPr>
              <a:t>Rod Johnson 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("Erfinder" von Spring), Januar 2018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https://thenewstack.io/spring-rod-johnson-enterprise-java/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40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22"/>
          <a:stretch/>
        </p:blipFill>
        <p:spPr>
          <a:xfrm>
            <a:off x="1895094" y="1130808"/>
            <a:ext cx="6591300" cy="33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6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27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 In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264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Typ-Angaben für typsichere Artefakte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State (kann abgeleitet werden)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Komponenten Properties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State und Actions</a:t>
            </a: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34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Demo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1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94" y="1130808"/>
            <a:ext cx="6591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6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2314</Words>
  <Application>Microsoft Macintosh PowerPoint</Application>
  <PresentationFormat>A4-Papier (210 x 297 mm)</PresentationFormat>
  <Paragraphs>509</Paragraphs>
  <Slides>53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6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Concept People Hamburg | Dezember 2019 | @nilshartmann</vt:lpstr>
      <vt:lpstr>https://nilshartmann.net</vt:lpstr>
      <vt:lpstr>https://reactbuch.de</vt:lpstr>
      <vt:lpstr>React - Stabilität</vt:lpstr>
      <vt:lpstr>React - Stabilität</vt:lpstr>
      <vt:lpstr>React - Stabilität</vt:lpstr>
      <vt:lpstr>Beispiel: Die Greeting App</vt:lpstr>
      <vt:lpstr>Komponenten</vt:lpstr>
      <vt:lpstr>Komponenten</vt:lpstr>
      <vt:lpstr>Greeting App: Komponenten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Komponente einbinden</vt:lpstr>
      <vt:lpstr>Arbeiten mit veränderlichen Daten</vt:lpstr>
      <vt:lpstr>Beispiel: Eingabefeld</vt:lpstr>
      <vt:lpstr>React Hooks API</vt:lpstr>
      <vt:lpstr>Beispiel: Eingabefeld</vt:lpstr>
      <vt:lpstr>Beispiel: Eingabefeld</vt:lpstr>
      <vt:lpstr>Beispiel: Eingabefeld</vt:lpstr>
      <vt:lpstr>Beispiel: Eingabefeld</vt:lpstr>
      <vt:lpstr>React: Uni directional dataflow</vt:lpstr>
      <vt:lpstr>Beispiel: Daten vom Server laden</vt:lpstr>
      <vt:lpstr>Rendering von Komponenten</vt:lpstr>
      <vt:lpstr>Rendering von Komponenten</vt:lpstr>
      <vt:lpstr>Rendering von Komponenten</vt:lpstr>
      <vt:lpstr>Von der Komponente zur Anwendung</vt:lpstr>
      <vt:lpstr>Komponentenhierarchien</vt:lpstr>
      <vt:lpstr>Komponentenhierarchien</vt:lpstr>
      <vt:lpstr>Komponentenhierarchien</vt:lpstr>
      <vt:lpstr>Beispiel: Kommunikation per Callback-Funktion</vt:lpstr>
      <vt:lpstr>Beispiel: Kommunikation per Callback-Funktion</vt:lpstr>
      <vt:lpstr>Beispiel: Routing und Deep Links</vt:lpstr>
      <vt:lpstr>Beispiel: Testen</vt:lpstr>
      <vt:lpstr>Komponentenhierarchien</vt:lpstr>
      <vt:lpstr>Externes StateManagement</vt:lpstr>
      <vt:lpstr>Externes State Management</vt:lpstr>
      <vt:lpstr>REACT RENDER ZYKLUS</vt:lpstr>
      <vt:lpstr>Redux-basierte React-Anwendung</vt:lpstr>
      <vt:lpstr>Redux Architektur</vt:lpstr>
      <vt:lpstr>Beispiel: Redux</vt:lpstr>
      <vt:lpstr>Beispiel: Redux</vt:lpstr>
      <vt:lpstr>Beispiel: Redux</vt:lpstr>
      <vt:lpstr>Beispiel: Redux</vt:lpstr>
      <vt:lpstr>Typsicheres React</vt:lpstr>
      <vt:lpstr>Typsicheres React</vt:lpstr>
      <vt:lpstr>Typsicheres React</vt:lpstr>
      <vt:lpstr>TypeScript auf einen Blick</vt:lpstr>
      <vt:lpstr>TypeScript In React</vt:lpstr>
      <vt:lpstr>TypeScript Demo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881</cp:revision>
  <cp:lastPrinted>2019-01-27T23:15:14Z</cp:lastPrinted>
  <dcterms:created xsi:type="dcterms:W3CDTF">2016-03-28T15:59:53Z</dcterms:created>
  <dcterms:modified xsi:type="dcterms:W3CDTF">2019-11-25T19:56:15Z</dcterms:modified>
</cp:coreProperties>
</file>